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63" autoAdjust="0"/>
    <p:restoredTop sz="67054" autoAdjust="0"/>
  </p:normalViewPr>
  <p:slideViewPr>
    <p:cSldViewPr snapToGrid="0" snapToObjects="1">
      <p:cViewPr varScale="1">
        <p:scale>
          <a:sx n="75" d="100"/>
          <a:sy n="7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04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10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04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52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5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6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768A0C-36BF-4B15-8696-E1B57213C8BB}" type="datetimeFigureOut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12.08.2016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50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88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768A0C-36BF-4B15-8696-E1B57213C8BB}" type="datetimeFigureOut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12.08.2016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70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768A0C-36BF-4B15-8696-E1B57213C8BB}" type="datetimeFigureOut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12.08.2016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C2E84B7-5A92-465A-819A-D595F965BFAA}" type="slidenum">
              <a:rPr lang="lv-LV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6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12/08/2016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aris@lps.l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>
          <a:xfrm>
            <a:off x="1142610" y="2906521"/>
            <a:ext cx="6346011" cy="1258409"/>
          </a:xfrm>
        </p:spPr>
        <p:txBody>
          <a:bodyPr>
            <a:noAutofit/>
          </a:bodyPr>
          <a:lstStyle/>
          <a:p>
            <a:r>
              <a:rPr lang="lv-LV" b="1" dirty="0"/>
              <a:t>Salīdzināmo datu bāze</a:t>
            </a:r>
            <a:endParaRPr lang="lv-LV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1142610" y="4831837"/>
            <a:ext cx="7074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400" b="1" dirty="0">
                <a:latin typeface="+mn-lt"/>
              </a:rPr>
              <a:t>Māris Pūķis,</a:t>
            </a:r>
          </a:p>
          <a:p>
            <a:pPr algn="r"/>
            <a:r>
              <a:rPr lang="lv-LV" sz="2400" b="1" dirty="0">
                <a:latin typeface="+mn-lt"/>
              </a:rPr>
              <a:t>Dr.oec., Dr.phys.,</a:t>
            </a:r>
          </a:p>
          <a:p>
            <a:pPr algn="r"/>
            <a:r>
              <a:rPr lang="lv-LV" sz="2400" b="1" dirty="0">
                <a:latin typeface="+mn-lt"/>
              </a:rPr>
              <a:t>NFI projekta </a:t>
            </a:r>
            <a:r>
              <a:rPr lang="lv-LV" sz="2400" b="1" dirty="0" err="1">
                <a:latin typeface="+mn-lt"/>
              </a:rPr>
              <a:t>vad.eksperts</a:t>
            </a:r>
            <a:endParaRPr lang="lv-LV" sz="2400" b="1" dirty="0">
              <a:latin typeface="+mn-lt"/>
            </a:endParaRPr>
          </a:p>
        </p:txBody>
      </p:sp>
      <p:sp>
        <p:nvSpPr>
          <p:cNvPr id="5" name="Taisnstūris 2"/>
          <p:cNvSpPr/>
          <p:nvPr/>
        </p:nvSpPr>
        <p:spPr>
          <a:xfrm>
            <a:off x="1295010" y="6457890"/>
            <a:ext cx="7074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000" dirty="0" smtClean="0">
                <a:latin typeface="+mn-lt"/>
              </a:rPr>
              <a:t>Talsi, 2016.gada 9.augusts </a:t>
            </a:r>
            <a:endParaRPr lang="lv-LV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252248"/>
            <a:ext cx="6220800" cy="1165390"/>
          </a:xfrm>
        </p:spPr>
        <p:txBody>
          <a:bodyPr/>
          <a:lstStyle/>
          <a:p>
            <a:r>
              <a:rPr lang="lv-LV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Ierobežotas informācijas pamatojums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r>
              <a:rPr lang="lv-LV" altLang="lv-LV" dirty="0"/>
              <a:t>Konkurence</a:t>
            </a:r>
            <a:endParaRPr lang="en-US" altLang="lv-LV" dirty="0"/>
          </a:p>
          <a:p>
            <a:r>
              <a:rPr lang="lv-LV" altLang="lv-LV" dirty="0"/>
              <a:t>Izskaidrošanas un pamatojuma problēmas</a:t>
            </a:r>
            <a:endParaRPr lang="en-US" altLang="lv-LV" dirty="0"/>
          </a:p>
          <a:p>
            <a:r>
              <a:rPr lang="lv-LV" altLang="lv-LV" dirty="0"/>
              <a:t>Politiskā riska mazināšana</a:t>
            </a:r>
            <a:endParaRPr lang="en-US" alt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4771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83324"/>
            <a:ext cx="6220800" cy="1165390"/>
          </a:xfrm>
        </p:spPr>
        <p:txBody>
          <a:bodyPr/>
          <a:lstStyle/>
          <a:p>
            <a:r>
              <a:rPr lang="lv-LV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Datu pieejamība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r>
              <a:rPr lang="lv-LV" altLang="lv-LV" dirty="0"/>
              <a:t>Katram</a:t>
            </a:r>
          </a:p>
          <a:p>
            <a:r>
              <a:rPr lang="lv-LV" altLang="lv-LV" dirty="0"/>
              <a:t>Datu devējai pašvaldībai (un administratoram)</a:t>
            </a:r>
          </a:p>
          <a:p>
            <a:r>
              <a:rPr lang="lv-LV" altLang="lv-LV" dirty="0"/>
              <a:t>Tīklu koordinatoriem (un administratoram)</a:t>
            </a:r>
          </a:p>
          <a:p>
            <a:r>
              <a:rPr lang="lv-LV" altLang="lv-LV" dirty="0"/>
              <a:t>Tīkla dalībniekiem un koordinatoram</a:t>
            </a:r>
            <a:endParaRPr lang="en-US" alt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902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88730"/>
            <a:ext cx="6220800" cy="928907"/>
          </a:xfrm>
        </p:spPr>
        <p:txBody>
          <a:bodyPr/>
          <a:lstStyle/>
          <a:p>
            <a:r>
              <a:rPr lang="lv-LV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Rezultātu mērīšanas saturs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r>
              <a:rPr lang="lv-LV" altLang="lv-LV" dirty="0"/>
              <a:t>Ieguldījumi</a:t>
            </a:r>
          </a:p>
          <a:p>
            <a:r>
              <a:rPr lang="lv-LV" altLang="lv-LV" dirty="0"/>
              <a:t>Paveiktie darbi</a:t>
            </a:r>
          </a:p>
          <a:p>
            <a:r>
              <a:rPr lang="lv-LV" altLang="lv-LV" dirty="0"/>
              <a:t>Mērķi</a:t>
            </a:r>
          </a:p>
          <a:p>
            <a:r>
              <a:rPr lang="lv-LV" altLang="lv-LV" dirty="0"/>
              <a:t>Misija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74067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25670"/>
            <a:ext cx="6220800" cy="991968"/>
          </a:xfrm>
        </p:spPr>
        <p:txBody>
          <a:bodyPr/>
          <a:lstStyle/>
          <a:p>
            <a:r>
              <a:rPr lang="lv-LV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Rezultātu mērīšanas forma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r>
              <a:rPr lang="lv-LV" altLang="lv-LV" dirty="0"/>
              <a:t>Mērījumi</a:t>
            </a:r>
          </a:p>
          <a:p>
            <a:r>
              <a:rPr lang="lv-LV" altLang="lv-LV" dirty="0"/>
              <a:t>Attiecības</a:t>
            </a:r>
          </a:p>
          <a:p>
            <a:r>
              <a:rPr lang="lv-LV" altLang="lv-LV" dirty="0"/>
              <a:t>Vienkāršie indeksi</a:t>
            </a:r>
          </a:p>
          <a:p>
            <a:r>
              <a:rPr lang="lv-LV" altLang="lv-LV" dirty="0"/>
              <a:t>Kompleksie indeksi</a:t>
            </a:r>
          </a:p>
          <a:p>
            <a:r>
              <a:rPr lang="lv-LV" altLang="lv-LV" dirty="0"/>
              <a:t>Mērķa funkcijas</a:t>
            </a:r>
          </a:p>
          <a:p>
            <a:r>
              <a:rPr lang="lv-LV" altLang="lv-LV" dirty="0"/>
              <a:t>Ierobežojumi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117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960438"/>
          </a:xfrm>
        </p:spPr>
        <p:txBody>
          <a:bodyPr/>
          <a:lstStyle/>
          <a:p>
            <a:r>
              <a:rPr lang="en-US" altLang="lv-LV" sz="4000" b="1" dirty="0" err="1">
                <a:cs typeface="Tahoma Bold" panose="020B0804030504040204" pitchFamily="34" charset="0"/>
                <a:sym typeface="Tahoma Bold" panose="020B0804030504040204" pitchFamily="34" charset="0"/>
              </a:rPr>
              <a:t>Paldies</a:t>
            </a:r>
            <a:r>
              <a:rPr lang="en-US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 par </a:t>
            </a:r>
            <a:r>
              <a:rPr lang="en-US" altLang="lv-LV" sz="4000" b="1" dirty="0" err="1">
                <a:cs typeface="Tahoma Bold" panose="020B0804030504040204" pitchFamily="34" charset="0"/>
                <a:sym typeface="Tahoma Bold" panose="020B0804030504040204" pitchFamily="34" charset="0"/>
              </a:rPr>
              <a:t>uzmanību</a:t>
            </a:r>
            <a:r>
              <a:rPr lang="en-US" altLang="lv-LV" sz="4000" b="1" dirty="0">
                <a:cs typeface="Tahoma Bold" panose="020B0804030504040204" pitchFamily="34" charset="0"/>
                <a:sym typeface="Tahoma Bold" panose="020B0804030504040204" pitchFamily="34" charset="0"/>
              </a:rPr>
              <a:t>!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4372"/>
            <a:ext cx="8229600" cy="346179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lv-LV" u="sng" dirty="0">
                <a:solidFill>
                  <a:srgbClr val="009999"/>
                </a:solidFill>
                <a:hlinkClick r:id="rId2"/>
              </a:rPr>
              <a:t>maris@lps.lv</a:t>
            </a:r>
            <a:endParaRPr lang="en-US" altLang="lv-LV" dirty="0"/>
          </a:p>
          <a:p>
            <a:pPr marL="0" indent="0" algn="ctr">
              <a:buNone/>
            </a:pPr>
            <a:r>
              <a:rPr lang="en-US" altLang="lv-LV" dirty="0"/>
              <a:t>+37129197602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435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457200"/>
            <a:ext cx="6220800" cy="1182414"/>
          </a:xfrm>
        </p:spPr>
        <p:txBody>
          <a:bodyPr/>
          <a:lstStyle/>
          <a:p>
            <a:r>
              <a:rPr lang="lv-LV" sz="4000" b="1" dirty="0" smtClean="0"/>
              <a:t>Mācīties salīdzinot m</a:t>
            </a:r>
            <a:r>
              <a:rPr lang="lv-LV" b="1" dirty="0" smtClean="0"/>
              <a:t>etode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498835"/>
            <a:ext cx="8229600" cy="4525963"/>
          </a:xfrm>
        </p:spPr>
        <p:txBody>
          <a:bodyPr>
            <a:normAutofit/>
          </a:bodyPr>
          <a:lstStyle/>
          <a:p>
            <a:r>
              <a:rPr lang="lv-LV" altLang="lv-LV" dirty="0"/>
              <a:t>Salīdzināmās bāzes metode (</a:t>
            </a:r>
            <a:r>
              <a:rPr lang="lv-LV" altLang="lv-LV" dirty="0" err="1"/>
              <a:t>Bench-marking)</a:t>
            </a:r>
            <a:r>
              <a:rPr lang="lv-LV" altLang="lv-LV" dirty="0"/>
              <a:t>  - pārnest labo praksi no līdzīgas (parauga) situācijas uz savējo</a:t>
            </a:r>
            <a:endParaRPr lang="en-US" altLang="lv-LV" dirty="0"/>
          </a:p>
          <a:p>
            <a:r>
              <a:rPr lang="lv-LV" altLang="lv-LV" dirty="0"/>
              <a:t>Mācīties salīdzinot metode (</a:t>
            </a:r>
            <a:r>
              <a:rPr lang="lv-LV" altLang="lv-LV" dirty="0" err="1"/>
              <a:t>Bench-learning)</a:t>
            </a:r>
            <a:r>
              <a:rPr lang="lv-LV" altLang="lv-LV" dirty="0"/>
              <a:t> – izveidot sadarbības tīklu, kurā izvērtēt vairākus labās vai sliktās prakses piemērus un modificēt pieredzi piemērojot to savam gadījumam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364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01600" y="630620"/>
            <a:ext cx="6220800" cy="677479"/>
          </a:xfrm>
        </p:spPr>
        <p:txBody>
          <a:bodyPr/>
          <a:lstStyle/>
          <a:p>
            <a:r>
              <a:rPr lang="lv-LV" altLang="lv-LV" sz="3600" b="1" dirty="0">
                <a:cs typeface="Tahoma Bold" panose="020B0804030504040204" pitchFamily="34" charset="0"/>
                <a:sym typeface="Tahoma Bold" panose="020B0804030504040204" pitchFamily="34" charset="0"/>
              </a:rPr>
              <a:t>Vietējās statistikas neesamība </a:t>
            </a:r>
            <a:endParaRPr lang="lv-LV" sz="36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2159876"/>
            <a:ext cx="8229600" cy="3966287"/>
          </a:xfrm>
        </p:spPr>
        <p:txBody>
          <a:bodyPr>
            <a:normAutofit/>
          </a:bodyPr>
          <a:lstStyle/>
          <a:p>
            <a:r>
              <a:rPr lang="lv-LV" altLang="lv-LV" dirty="0"/>
              <a:t>Līdz ar iestāšanos ES statistika un investīcijas kļuva par pielikumu Eiropas Komisijas politikai</a:t>
            </a:r>
          </a:p>
          <a:p>
            <a:r>
              <a:rPr lang="lv-LV" altLang="lv-LV" dirty="0"/>
              <a:t>Līdz ar ATR nolēma noslēpt informāciju, kas notiek teritorijās</a:t>
            </a:r>
          </a:p>
          <a:p>
            <a:r>
              <a:rPr lang="lv-LV" altLang="lv-LV" dirty="0"/>
              <a:t>Uz faktiem balstīta vietējās pašvaldības reģionālā politika ir gandrīz neiespējama 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9406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349700"/>
            <a:ext cx="6220800" cy="1390200"/>
          </a:xfrm>
        </p:spPr>
        <p:txBody>
          <a:bodyPr/>
          <a:lstStyle/>
          <a:p>
            <a:r>
              <a:rPr lang="lv-LV" b="1" dirty="0"/>
              <a:t>Neviens nezina, kādu palīdzību un kas saņem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2096814"/>
            <a:ext cx="8434552" cy="4761186"/>
          </a:xfrm>
        </p:spPr>
        <p:txBody>
          <a:bodyPr/>
          <a:lstStyle/>
          <a:p>
            <a:r>
              <a:rPr lang="lv-LV" altLang="lv-LV" dirty="0"/>
              <a:t>Nodokļu ienākumi valstī ir kritušies no 32% IKP 2007.gadā līdz 26% IKP.</a:t>
            </a:r>
          </a:p>
          <a:p>
            <a:r>
              <a:rPr lang="lv-LV" altLang="lv-LV" dirty="0"/>
              <a:t>Ēnu ekonomiku grib apkarot represīvām metodēm</a:t>
            </a:r>
          </a:p>
          <a:p>
            <a:r>
              <a:rPr lang="lv-LV" altLang="lv-LV" dirty="0"/>
              <a:t>Neviens neuzskaita nodokļu atvieglojumus un valsts atbalsta pasākumus , Finanšu ministrija slēpj informāciju</a:t>
            </a:r>
          </a:p>
          <a:p>
            <a:r>
              <a:rPr lang="lv-LV" altLang="lv-LV" dirty="0"/>
              <a:t>Bez savas nodokļu bāzes nevar veicināt attīstību</a:t>
            </a:r>
          </a:p>
          <a:p>
            <a:pPr marL="0" indent="0" algn="just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707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13200"/>
            <a:ext cx="6220800" cy="1360038"/>
          </a:xfrm>
        </p:spPr>
        <p:txBody>
          <a:bodyPr/>
          <a:lstStyle/>
          <a:p>
            <a:r>
              <a:rPr lang="lv-LV" altLang="lv-LV" sz="3600" b="1" dirty="0"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LPS projektā radītā datu bāze </a:t>
            </a:r>
            <a:r>
              <a:rPr lang="lv-LV" altLang="lv-LV" b="1" dirty="0" err="1">
                <a:solidFill>
                  <a:srgbClr val="FF0000"/>
                </a:solidFill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www.blis.lps.lv</a:t>
            </a:r>
            <a:r>
              <a:rPr lang="lv-LV" altLang="lv-LV" sz="3600" b="1" dirty="0"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 </a:t>
            </a:r>
            <a:endParaRPr lang="lv-LV" sz="3600" b="1" dirty="0">
              <a:ea typeface="Tahoma Bold" panose="020B0804030504040204" pitchFamily="34" charset="0"/>
              <a:cs typeface="Tahoma Bold" panose="020B08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345"/>
            <a:ext cx="8229600" cy="3997818"/>
          </a:xfrm>
        </p:spPr>
        <p:txBody>
          <a:bodyPr>
            <a:normAutofit/>
          </a:bodyPr>
          <a:lstStyle/>
          <a:p>
            <a:r>
              <a:rPr lang="lv-LV" altLang="lv-LV" dirty="0"/>
              <a:t>Derīgi teksti, ko atrodam jebkur jebkādā valodā (uz pašvaldību pieredzi orientēta bibliotēka)</a:t>
            </a:r>
          </a:p>
          <a:p>
            <a:r>
              <a:rPr lang="lv-LV" altLang="lv-LV" dirty="0"/>
              <a:t>LPS publikācijas</a:t>
            </a:r>
          </a:p>
          <a:p>
            <a:r>
              <a:rPr lang="lv-LV" altLang="lv-LV" dirty="0"/>
              <a:t>Strukturēti pieredzes apraksti no pašvaldībām</a:t>
            </a:r>
          </a:p>
          <a:p>
            <a:pPr marL="0" lvl="0" indent="0" algn="just">
              <a:buNone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40182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640487"/>
            <a:ext cx="6220800" cy="1352100"/>
          </a:xfrm>
        </p:spPr>
        <p:txBody>
          <a:bodyPr/>
          <a:lstStyle/>
          <a:p>
            <a:r>
              <a:rPr lang="lv-LV" altLang="lv-LV" b="1" dirty="0" err="1"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www.blis.lps.lv</a:t>
            </a:r>
            <a:r>
              <a:rPr lang="lv-LV" altLang="lv-LV" b="1" dirty="0"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7530"/>
            <a:ext cx="8229600" cy="4286469"/>
          </a:xfrm>
        </p:spPr>
        <p:txBody>
          <a:bodyPr/>
          <a:lstStyle/>
          <a:p>
            <a:r>
              <a:rPr lang="lv-LV" altLang="lv-LV" dirty="0"/>
              <a:t>Dati no dažādām valsts informācijas sistēmām (vienošanās ar RAIM, CSP, Izglītības ministriju, Labklājības ministriju, VID, a/s «Sadales tīkli» u.c.</a:t>
            </a:r>
          </a:p>
          <a:p>
            <a:r>
              <a:rPr lang="lv-LV" altLang="lv-LV" dirty="0" err="1"/>
              <a:t>Anonimizēti</a:t>
            </a:r>
            <a:r>
              <a:rPr lang="lv-LV" altLang="lv-LV" dirty="0"/>
              <a:t> datu masīvi, kuri piemēroti turpmākai apstrādei</a:t>
            </a:r>
            <a:endParaRPr lang="en-US" altLang="lv-LV" dirty="0"/>
          </a:p>
          <a:p>
            <a:pPr marL="0" indent="0" algn="just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9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89400"/>
            <a:ext cx="6220800" cy="1390200"/>
          </a:xfrm>
        </p:spPr>
        <p:txBody>
          <a:bodyPr/>
          <a:lstStyle/>
          <a:p>
            <a:r>
              <a:rPr lang="lv-LV" altLang="lv-LV" sz="4000" b="1" dirty="0" err="1"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www.blis.lps.lv</a:t>
            </a:r>
            <a:r>
              <a:rPr lang="lv-LV" altLang="lv-LV" sz="4000" b="1" dirty="0">
                <a:ea typeface="Tahoma Bold" panose="020B0804030504040204" pitchFamily="34" charset="0"/>
                <a:cs typeface="Tahoma Bold" panose="020B0804030504040204" pitchFamily="34" charset="0"/>
                <a:sym typeface="Tahoma Bold" panose="020B0804030504040204" pitchFamily="34" charset="0"/>
              </a:rPr>
              <a:t> 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48"/>
            <a:ext cx="8229600" cy="4045115"/>
          </a:xfrm>
        </p:spPr>
        <p:txBody>
          <a:bodyPr/>
          <a:lstStyle/>
          <a:p>
            <a:r>
              <a:rPr lang="lv-LV" altLang="lv-LV" dirty="0"/>
              <a:t>Pašvaldību aptaujas, kuras var pēc vienotas metodikas apstrādāt</a:t>
            </a:r>
          </a:p>
          <a:p>
            <a:r>
              <a:rPr lang="lv-LV" altLang="lv-LV" dirty="0"/>
              <a:t>LPS ekspertu apstrādāti dati, veidojot rezultatīvos rādītājus</a:t>
            </a:r>
          </a:p>
          <a:p>
            <a:r>
              <a:rPr lang="lv-LV" altLang="lv-LV" dirty="0"/>
              <a:t>Iecerēts sistemātiski kāpināt analītisko kapacitāti LPS, netieši veicinot šo procesu pašvaldībās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255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51300"/>
            <a:ext cx="6220800" cy="1360038"/>
          </a:xfrm>
        </p:spPr>
        <p:txBody>
          <a:bodyPr/>
          <a:lstStyle/>
          <a:p>
            <a:r>
              <a:rPr lang="lv-LV" altLang="lv-LV" sz="3600" b="1" dirty="0">
                <a:cs typeface="Tahoma Bold" panose="020B0804030504040204" pitchFamily="34" charset="0"/>
                <a:sym typeface="Tahoma Bold" panose="020B0804030504040204" pitchFamily="34" charset="0"/>
              </a:rPr>
              <a:t>Datu apstrāde – </a:t>
            </a:r>
            <a:r>
              <a:rPr lang="lv-LV" altLang="lv-LV" sz="3600" b="1" dirty="0" smtClean="0">
                <a:cs typeface="Tahoma Bold" panose="020B0804030504040204" pitchFamily="34" charset="0"/>
                <a:sym typeface="Tahoma Bold" panose="020B0804030504040204" pitchFamily="34" charset="0"/>
              </a:rPr>
              <a:t/>
            </a:r>
            <a:br>
              <a:rPr lang="lv-LV" altLang="lv-LV" sz="3600" b="1" dirty="0" smtClean="0">
                <a:cs typeface="Tahoma Bold" panose="020B0804030504040204" pitchFamily="34" charset="0"/>
                <a:sym typeface="Tahoma Bold" panose="020B0804030504040204" pitchFamily="34" charset="0"/>
              </a:rPr>
            </a:br>
            <a:r>
              <a:rPr lang="lv-LV" altLang="lv-LV" sz="3600" b="1" dirty="0" smtClean="0">
                <a:cs typeface="Tahoma Bold" panose="020B0804030504040204" pitchFamily="34" charset="0"/>
                <a:sym typeface="Tahoma Bold" panose="020B0804030504040204" pitchFamily="34" charset="0"/>
              </a:rPr>
              <a:t>EXEL </a:t>
            </a:r>
            <a:r>
              <a:rPr lang="lv-LV" altLang="lv-LV" sz="3600" b="1" dirty="0">
                <a:cs typeface="Tahoma Bold" panose="020B0804030504040204" pitchFamily="34" charset="0"/>
                <a:sym typeface="Tahoma Bold" panose="020B0804030504040204" pitchFamily="34" charset="0"/>
              </a:rPr>
              <a:t>tabulu izmantošana</a:t>
            </a:r>
            <a:endParaRPr lang="lv-LV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579"/>
            <a:ext cx="8229600" cy="4398580"/>
          </a:xfrm>
        </p:spPr>
        <p:txBody>
          <a:bodyPr/>
          <a:lstStyle/>
          <a:p>
            <a:endParaRPr lang="lv-LV" dirty="0"/>
          </a:p>
          <a:p>
            <a:r>
              <a:rPr lang="lv-LV" altLang="lv-LV" dirty="0">
                <a:solidFill>
                  <a:srgbClr val="002060"/>
                </a:solidFill>
              </a:rPr>
              <a:t>Piemērs:</a:t>
            </a:r>
            <a:r>
              <a:rPr lang="lv-LV" altLang="lv-LV" dirty="0"/>
              <a:t> Dati par 300 uzņēmumiem no EDS</a:t>
            </a:r>
          </a:p>
          <a:p>
            <a:r>
              <a:rPr lang="lv-LV" altLang="lv-LV" dirty="0"/>
              <a:t>Sakārtojami pa pagastiem, novadu pilsētām, republikas pilsētām un Rīgas rajoniem – priekšpilsētām</a:t>
            </a:r>
          </a:p>
          <a:p>
            <a:r>
              <a:rPr lang="lv-LV" altLang="lv-LV" dirty="0"/>
              <a:t>Redzams darbinieku skaits, nodokļi un algas</a:t>
            </a:r>
          </a:p>
          <a:p>
            <a:r>
              <a:rPr lang="lv-LV" altLang="lv-LV" dirty="0"/>
              <a:t>Kuri uzņēmumi dod ieguldījumu?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428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346840"/>
            <a:ext cx="6220800" cy="1070797"/>
          </a:xfrm>
        </p:spPr>
        <p:txBody>
          <a:bodyPr/>
          <a:lstStyle/>
          <a:p>
            <a:r>
              <a:rPr lang="lv-LV" altLang="lv-LV" sz="3600" b="1" dirty="0">
                <a:cs typeface="Tahoma Bold" panose="020B0804030504040204" pitchFamily="34" charset="0"/>
                <a:sym typeface="Tahoma Bold" panose="020B0804030504040204" pitchFamily="34" charset="0"/>
              </a:rPr>
              <a:t>Vietējās reģionālās politikas mērogi</a:t>
            </a:r>
            <a:endParaRPr lang="lv-LV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1765"/>
            <a:ext cx="8229600" cy="4256689"/>
          </a:xfrm>
        </p:spPr>
        <p:txBody>
          <a:bodyPr>
            <a:normAutofit/>
          </a:bodyPr>
          <a:lstStyle/>
          <a:p>
            <a:r>
              <a:rPr lang="lv-LV" altLang="lv-LV" dirty="0"/>
              <a:t>pašvaldības</a:t>
            </a:r>
            <a:endParaRPr lang="en-US" altLang="lv-LV" dirty="0"/>
          </a:p>
          <a:p>
            <a:r>
              <a:rPr lang="lv-LV" altLang="lv-LV" dirty="0" smtClean="0"/>
              <a:t>novadu </a:t>
            </a:r>
            <a:r>
              <a:rPr lang="lv-LV" altLang="lv-LV" dirty="0"/>
              <a:t>pilsētas un novadu pagasti</a:t>
            </a:r>
          </a:p>
          <a:p>
            <a:r>
              <a:rPr lang="lv-LV" altLang="lv-LV" dirty="0"/>
              <a:t>c</a:t>
            </a:r>
            <a:r>
              <a:rPr lang="lv-LV" altLang="lv-LV" dirty="0" smtClean="0"/>
              <a:t>iemi</a:t>
            </a:r>
            <a:endParaRPr lang="lv-LV" altLang="lv-LV" dirty="0"/>
          </a:p>
          <a:p>
            <a:r>
              <a:rPr lang="lv-LV" altLang="lv-LV" dirty="0" smtClean="0"/>
              <a:t>apdzīvotas </a:t>
            </a:r>
            <a:r>
              <a:rPr lang="lv-LV" altLang="lv-LV" dirty="0"/>
              <a:t>vietas</a:t>
            </a:r>
          </a:p>
          <a:p>
            <a:pPr>
              <a:buNone/>
            </a:pPr>
            <a:endParaRPr lang="lv-LV" altLang="lv-LV" dirty="0"/>
          </a:p>
          <a:p>
            <a:pPr>
              <a:buNone/>
            </a:pPr>
            <a:r>
              <a:rPr lang="lv-LV" altLang="lv-LV" dirty="0"/>
              <a:t>Tradicionālā statistika kalpo par atskaites punktu, bet nedod informāciju par teritoriju</a:t>
            </a:r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73237769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zes prezentācija ar NFI" id="{71B49CA2-F4F3-484B-A705-24AF2396AE88}" vid="{063337CA-D783-435A-9805-E19EE98D23A7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NorwayGrants</Template>
  <TotalTime>1581</TotalTime>
  <Words>369</Words>
  <Application>Microsoft Office PowerPoint</Application>
  <PresentationFormat>On-screen Show (4:3)</PresentationFormat>
  <Paragraphs>70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 Bold</vt:lpstr>
      <vt:lpstr>Verdana</vt:lpstr>
      <vt:lpstr>Conception personnalisée</vt:lpstr>
      <vt:lpstr>Thème Office</vt:lpstr>
      <vt:lpstr>Salīdzināmo datu bāze</vt:lpstr>
      <vt:lpstr>Mācīties salīdzinot metode</vt:lpstr>
      <vt:lpstr>Vietējās statistikas neesamība </vt:lpstr>
      <vt:lpstr>Neviens nezina, kādu palīdzību un kas saņem </vt:lpstr>
      <vt:lpstr>LPS projektā radītā datu bāze www.blis.lps.lv </vt:lpstr>
      <vt:lpstr>www.blis.lps.lv </vt:lpstr>
      <vt:lpstr>www.blis.lps.lv </vt:lpstr>
      <vt:lpstr>Datu apstrāde –  EXEL tabulu izmantošana</vt:lpstr>
      <vt:lpstr>Vietējās reģionālās politikas mērogi</vt:lpstr>
      <vt:lpstr>Ierobežotas informācijas pamatojums</vt:lpstr>
      <vt:lpstr>Datu pieejamība</vt:lpstr>
      <vt:lpstr>Rezultātu mērīšanas saturs</vt:lpstr>
      <vt:lpstr>Rezultātu mērīšanas forma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Ligita Pudža</dc:creator>
  <cp:keywords>Norway grants</cp:keywords>
  <cp:lastModifiedBy>Ligita Pudža</cp:lastModifiedBy>
  <cp:revision>102</cp:revision>
  <cp:lastPrinted>2011-12-02T12:25:53Z</cp:lastPrinted>
  <dcterms:created xsi:type="dcterms:W3CDTF">2014-04-15T14:24:30Z</dcterms:created>
  <dcterms:modified xsi:type="dcterms:W3CDTF">2016-08-12T11:42:39Z</dcterms:modified>
</cp:coreProperties>
</file>